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20"/>
  </p:notesMasterIdLst>
  <p:sldIdLst>
    <p:sldId id="310" r:id="rId2"/>
    <p:sldId id="324" r:id="rId3"/>
    <p:sldId id="325" r:id="rId4"/>
    <p:sldId id="313" r:id="rId5"/>
    <p:sldId id="315" r:id="rId6"/>
    <p:sldId id="316" r:id="rId7"/>
    <p:sldId id="317" r:id="rId8"/>
    <p:sldId id="318" r:id="rId9"/>
    <p:sldId id="319" r:id="rId10"/>
    <p:sldId id="320" r:id="rId11"/>
    <p:sldId id="321" r:id="rId12"/>
    <p:sldId id="322" r:id="rId13"/>
    <p:sldId id="327" r:id="rId14"/>
    <p:sldId id="326" r:id="rId15"/>
    <p:sldId id="328" r:id="rId16"/>
    <p:sldId id="329" r:id="rId17"/>
    <p:sldId id="330" r:id="rId18"/>
    <p:sldId id="331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28"/>
    <p:restoredTop sz="94709"/>
  </p:normalViewPr>
  <p:slideViewPr>
    <p:cSldViewPr>
      <p:cViewPr varScale="1">
        <p:scale>
          <a:sx n="143" d="100"/>
          <a:sy n="143" d="100"/>
        </p:scale>
        <p:origin x="1624" y="2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tiff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8CB7A6-F9BD-49C3-9ECF-4DAF095CBB1C}" type="datetimeFigureOut">
              <a:rPr lang="en-US" smtClean="0"/>
              <a:t>12/3/23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1B5942-6D54-4526-995F-589302A5E2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8416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D5AC34-6369-47AD-9227-C94D863A9CC0}" type="datetime1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556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2AE9C9-84B0-4CCC-8BB5-D31EF955DABF}" type="datetime1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235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8459C9-6810-46A7-8E27-73A52524CA34}" type="datetime1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0338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CA306-D31B-4E3C-AD40-EA3294957AA6}" type="datetime1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147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41660C-86E2-43CF-B22A-29E62815AB7D}" type="datetime1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5505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543629-6BC7-4BF9-A2A1-981038F36C55}" type="datetime1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496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B99CF-F104-4BC6-A098-3ABC219C8A7D}" type="datetime1">
              <a:rPr lang="en-US" smtClean="0"/>
              <a:t>12/3/23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9195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800F5-980D-47D4-9F20-E5F458E76937}" type="datetime1">
              <a:rPr lang="en-US" smtClean="0"/>
              <a:t>12/3/23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543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3B0C59-39A1-4E7B-8276-56A7060F0A3E}" type="datetime1">
              <a:rPr lang="en-US" smtClean="0"/>
              <a:t>12/3/23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828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53B8A8-F829-4B10-8A5D-952BBAE5F11B}" type="datetime1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930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5C8FAD-01C2-4C81-8B26-770D72A95E71}" type="datetime1">
              <a:rPr lang="en-US" smtClean="0"/>
              <a:t>12/3/23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998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62D69C-6875-48F7-B20D-CB317DFF406B}" type="datetime1">
              <a:rPr lang="en-US" smtClean="0"/>
              <a:t>12/3/23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80915" y="628037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A8DA42-601D-40A8-83CA-2F2CBDE5F9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932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98C9CE-D56D-A845-B4AB-6F0B4431B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1</a:t>
            </a:fld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F7DA971-B7B2-3640-89E1-FA6AB21035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A7517EA5-DF97-8845-9E32-012341471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2" descr="r/ProgrammerHumor - Everything is base 10.">
            <a:extLst>
              <a:ext uri="{FF2B5EF4-FFF2-40B4-BE49-F238E27FC236}">
                <a16:creationId xmlns:a16="http://schemas.microsoft.com/office/drawing/2014/main" id="{9547C784-D581-A142-B500-040F860389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75714"/>
            <a:ext cx="7740052" cy="6645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49045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ABFE-1080-A940-8EB7-7032F422B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^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D9E17-C638-1C41-AE84-364D36DFE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10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793776E2-6D0B-C144-8866-76C1C8B7F3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4116164"/>
              </p:ext>
            </p:extLst>
          </p:nvPr>
        </p:nvGraphicFramePr>
        <p:xfrm>
          <a:off x="1524000" y="1397000"/>
          <a:ext cx="6172200" cy="317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401832975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112037727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46316234"/>
                    </a:ext>
                  </a:extLst>
                </a:gridCol>
              </a:tblGrid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a ^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4298027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819025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0801452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206310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807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7421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ABFE-1080-A940-8EB7-7032F422B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^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D9E17-C638-1C41-AE84-364D36DFE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11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793776E2-6D0B-C144-8866-76C1C8B7F3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6990933"/>
              </p:ext>
            </p:extLst>
          </p:nvPr>
        </p:nvGraphicFramePr>
        <p:xfrm>
          <a:off x="2514600" y="1564783"/>
          <a:ext cx="4114800" cy="190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401832975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46316234"/>
                    </a:ext>
                  </a:extLst>
                </a:gridCol>
              </a:tblGrid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~a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4298027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819025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08014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77141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ABFE-1080-A940-8EB7-7032F422B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Operators on multiple bits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D9E17-C638-1C41-AE84-364D36DFE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 descr="A close-up of a computer code&#10;&#10;Description automatically generated">
            <a:extLst>
              <a:ext uri="{FF2B5EF4-FFF2-40B4-BE49-F238E27FC236}">
                <a16:creationId xmlns:a16="http://schemas.microsoft.com/office/drawing/2014/main" id="{813D0F82-8C73-2942-A121-F804AD6FEA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65292"/>
            <a:ext cx="9144000" cy="2527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259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F3F44-9450-0345-A736-35D3C4C92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ECB0A-8487-A84C-BE20-D3D0B33ECE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3745BE-AA63-9341-82C7-400481588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13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2320BE-0A8A-9D4D-94F7-1BE8225FC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8542" y="174376"/>
            <a:ext cx="6426915" cy="642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3411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34B44-A32C-FA40-8405-42C62A771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Bitmasks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FAD20-C717-4443-86AD-F0E553A4A5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often want to manipulate or isolate specific bits from a collection</a:t>
            </a:r>
          </a:p>
          <a:p>
            <a:r>
              <a:rPr lang="en-US" dirty="0"/>
              <a:t>A </a:t>
            </a:r>
            <a:r>
              <a:rPr lang="en-US" b="1" dirty="0"/>
              <a:t>bitmask</a:t>
            </a:r>
            <a:r>
              <a:rPr lang="en-US" dirty="0"/>
              <a:t> is a bit pattern that achieves this</a:t>
            </a:r>
          </a:p>
          <a:p>
            <a:r>
              <a:rPr lang="en-US" dirty="0"/>
              <a:t>We can use and/or create bitmasks using bitwise operators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FFF464-4EAF-5B4E-9E4E-31F089E40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446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3ED7C-C684-1141-AC2E-EB0236CB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CSCI 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E4ABC-A329-5A48-BF1F-4910D661E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Array of </a:t>
            </a:r>
            <a:r>
              <a:rPr lang="en-US" dirty="0" err="1"/>
              <a:t>ints</a:t>
            </a:r>
            <a:r>
              <a:rPr lang="en-US" dirty="0"/>
              <a:t> vs. storing bits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9D584B-5B72-A245-BD6E-2C6A8ED70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AF3827-2F2D-E54A-BD7B-D874C848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3222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3ED7C-C684-1141-AC2E-EB0236CB4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Example: CSCI courses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DE4ABC-A329-5A48-BF1F-4910D661E6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Array of </a:t>
            </a:r>
            <a:r>
              <a:rPr lang="en-US" dirty="0" err="1"/>
              <a:t>ints</a:t>
            </a:r>
            <a:r>
              <a:rPr lang="en-US" dirty="0"/>
              <a:t> vs. storing bits</a:t>
            </a:r>
          </a:p>
          <a:p>
            <a:r>
              <a:rPr lang="en-US" dirty="0"/>
              <a:t>Bitmasks</a:t>
            </a:r>
          </a:p>
          <a:p>
            <a:pPr lvl="1"/>
            <a:r>
              <a:rPr lang="en-US" dirty="0"/>
              <a:t>Setting bits to 1 with |</a:t>
            </a:r>
          </a:p>
          <a:p>
            <a:pPr lvl="1"/>
            <a:r>
              <a:rPr lang="en-US" dirty="0"/>
              <a:t>Setting bits to 0 with &amp;</a:t>
            </a:r>
          </a:p>
          <a:p>
            <a:pPr lvl="1"/>
            <a:r>
              <a:rPr lang="en-US" dirty="0"/>
              <a:t>Computing union and intersection</a:t>
            </a:r>
          </a:p>
          <a:p>
            <a:pPr lvl="1"/>
            <a:r>
              <a:rPr lang="en-US" dirty="0"/>
              <a:t>”Masking off” unwanted bits</a:t>
            </a:r>
          </a:p>
          <a:p>
            <a:r>
              <a:rPr lang="en-US" dirty="0"/>
              <a:t>But how do we mask an arbitrary position?</a:t>
            </a:r>
          </a:p>
          <a:p>
            <a:pPr lvl="7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AF3827-2F2D-E54A-BD7B-D874C848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857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6D134F-9737-C543-9A09-C52CF56C5C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&lt;&lt; and &gt;&gt;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F239E4-3128-AE40-8D70-6380D0067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x &lt;&lt; k shifts x left by k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00</a:t>
            </a:r>
            <a:r>
              <a:rPr lang="en-US" b="1" dirty="0"/>
              <a:t>110111</a:t>
            </a:r>
            <a:r>
              <a:rPr lang="en-US" dirty="0"/>
              <a:t> &lt;&lt; 2 results in </a:t>
            </a:r>
            <a:r>
              <a:rPr lang="en-US" b="1" dirty="0"/>
              <a:t>110111</a:t>
            </a:r>
            <a:r>
              <a:rPr lang="en-US" dirty="0"/>
              <a:t>00 </a:t>
            </a:r>
          </a:p>
          <a:p>
            <a:pPr marL="0" indent="0">
              <a:buNone/>
            </a:pPr>
            <a:r>
              <a:rPr lang="en-US" dirty="0"/>
              <a:t>0110</a:t>
            </a:r>
            <a:r>
              <a:rPr lang="en-US" b="1" dirty="0"/>
              <a:t>0011</a:t>
            </a:r>
            <a:r>
              <a:rPr lang="en-US" dirty="0"/>
              <a:t> &lt;&lt; 4 results in </a:t>
            </a:r>
            <a:r>
              <a:rPr lang="en-US" b="1" dirty="0"/>
              <a:t>0011</a:t>
            </a:r>
            <a:r>
              <a:rPr lang="en-US" dirty="0"/>
              <a:t>0000 </a:t>
            </a:r>
          </a:p>
          <a:p>
            <a:pPr marL="0" indent="0">
              <a:buNone/>
            </a:pPr>
            <a:r>
              <a:rPr lang="en-US" dirty="0"/>
              <a:t>1001</a:t>
            </a:r>
            <a:r>
              <a:rPr lang="en-US" b="1" dirty="0"/>
              <a:t>0101</a:t>
            </a:r>
            <a:r>
              <a:rPr lang="en-US" dirty="0"/>
              <a:t> &lt;&lt; 4 results in </a:t>
            </a:r>
            <a:r>
              <a:rPr lang="en-US" b="1" dirty="0"/>
              <a:t>0101</a:t>
            </a:r>
            <a:r>
              <a:rPr lang="en-US" dirty="0"/>
              <a:t>0000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x &gt;&gt; k shifts x right by k</a:t>
            </a:r>
          </a:p>
          <a:p>
            <a:r>
              <a:rPr lang="en-US" dirty="0"/>
              <a:t>Careful with unsigned </a:t>
            </a:r>
            <a:r>
              <a:rPr lang="en-US" dirty="0" err="1"/>
              <a:t>ints</a:t>
            </a:r>
            <a:r>
              <a:rPr lang="en-US" dirty="0"/>
              <a:t> for &gt;&gt;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9CD85C-2639-CD47-A14E-ACD64BC4A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620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96137-B1F0-734F-9650-5EC7174CE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A cartoon of two men pushing a keyboard&#10;&#10;Description automatically generated">
            <a:extLst>
              <a:ext uri="{FF2B5EF4-FFF2-40B4-BE49-F238E27FC236}">
                <a16:creationId xmlns:a16="http://schemas.microsoft.com/office/drawing/2014/main" id="{1169DCE9-A620-5E46-AB32-328EA8B3CC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9700" y="240833"/>
            <a:ext cx="6324600" cy="6324600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E7FE69-62CD-4648-A656-3CE59844A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408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3C236-5A83-784D-A11C-C104F9225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2B412-053B-0C43-8515-258CEE2E1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cs typeface="Calibri"/>
              </a:rPr>
              <a:t>Computers represent everything as bits</a:t>
            </a:r>
          </a:p>
          <a:p>
            <a:r>
              <a:rPr lang="en-US" dirty="0">
                <a:cs typeface="Calibri"/>
              </a:rPr>
              <a:t>Recall: a byte is 8 bits</a:t>
            </a:r>
          </a:p>
          <a:p>
            <a:r>
              <a:rPr lang="en-US" dirty="0">
                <a:cs typeface="Calibri"/>
              </a:rPr>
              <a:t>Int: 4 bytes (32 bits)</a:t>
            </a:r>
          </a:p>
          <a:p>
            <a:r>
              <a:rPr lang="en-US" dirty="0">
                <a:solidFill>
                  <a:schemeClr val="bg1"/>
                </a:solidFill>
                <a:cs typeface="Calibri"/>
              </a:rPr>
              <a:t>What’s the largest int we can represent?</a:t>
            </a:r>
          </a:p>
          <a:p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cs typeface="Calibri"/>
              </a:rPr>
              <a:t>2^32 - 1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(unsigned)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2414F2-37BA-EA43-82E0-DCFEF5633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6441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3C236-5A83-784D-A11C-C104F9225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2B412-053B-0C43-8515-258CEE2E1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cs typeface="Calibri"/>
              </a:rPr>
              <a:t>Computers represent everything as bits</a:t>
            </a:r>
          </a:p>
          <a:p>
            <a:r>
              <a:rPr lang="en-US" dirty="0">
                <a:cs typeface="Calibri"/>
              </a:rPr>
              <a:t>Recall: a byte is 8 bits</a:t>
            </a:r>
          </a:p>
          <a:p>
            <a:r>
              <a:rPr lang="en-US" dirty="0">
                <a:cs typeface="Calibri"/>
              </a:rPr>
              <a:t>Int: 4 bytes (32 bits)</a:t>
            </a:r>
          </a:p>
          <a:p>
            <a:r>
              <a:rPr lang="en-US" dirty="0">
                <a:cs typeface="Calibri"/>
              </a:rPr>
              <a:t>What’s the largest int we can represent?</a:t>
            </a:r>
          </a:p>
          <a:p>
            <a:endParaRPr lang="en-US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cs typeface="Calibri"/>
              </a:rPr>
              <a:t>2^32 - 1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(unsigned)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2414F2-37BA-EA43-82E0-DCFEF5633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151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3C236-5A83-784D-A11C-C104F9225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2B412-053B-0C43-8515-258CEE2E1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cs typeface="Calibri"/>
              </a:rPr>
              <a:t>Computers represent everything as bits</a:t>
            </a:r>
          </a:p>
          <a:p>
            <a:r>
              <a:rPr lang="en-US" dirty="0">
                <a:cs typeface="Calibri"/>
              </a:rPr>
              <a:t>Recall: a byte is 8 bits</a:t>
            </a:r>
          </a:p>
          <a:p>
            <a:r>
              <a:rPr lang="en-US" dirty="0">
                <a:cs typeface="Calibri"/>
              </a:rPr>
              <a:t>Int: 4 bytes (32 bits)</a:t>
            </a:r>
          </a:p>
          <a:p>
            <a:r>
              <a:rPr lang="en-US" dirty="0">
                <a:cs typeface="Calibri"/>
              </a:rPr>
              <a:t>What’s the largest int we can represent?</a:t>
            </a:r>
          </a:p>
          <a:p>
            <a:endParaRPr lang="en-US" dirty="0">
              <a:cs typeface="Calibri"/>
            </a:endParaRPr>
          </a:p>
          <a:p>
            <a:pPr marL="0" indent="0">
              <a:buNone/>
            </a:pPr>
            <a:r>
              <a:rPr lang="en-US" dirty="0">
                <a:cs typeface="Calibri"/>
              </a:rPr>
              <a:t>2^32 - 1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(unsigned)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2414F2-37BA-EA43-82E0-DCFEF5633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68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43C236-5A83-784D-A11C-C104F9225D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Hexadecimal (base 16)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2B412-053B-0C43-8515-258CEE2E12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cs typeface="Calibri"/>
              </a:rPr>
              <a:t>Binary takes up a lot of space</a:t>
            </a:r>
          </a:p>
          <a:p>
            <a:r>
              <a:rPr lang="en-US" dirty="0">
                <a:cs typeface="Calibri"/>
              </a:rPr>
              <a:t>Hexadecimal takes few digits but can easily be converted to binary (and vice versa)</a:t>
            </a:r>
          </a:p>
          <a:p>
            <a:pPr lvl="1"/>
            <a:r>
              <a:rPr lang="en-US" dirty="0">
                <a:cs typeface="Calibri"/>
              </a:rPr>
              <a:t>Hex uses digits 0-9 and a-f</a:t>
            </a:r>
          </a:p>
          <a:p>
            <a:pPr lvl="1"/>
            <a:r>
              <a:rPr lang="en-US" dirty="0">
                <a:cs typeface="Calibri"/>
              </a:rPr>
              <a:t>1 hex digit = 4 bits</a:t>
            </a:r>
          </a:p>
          <a:p>
            <a:r>
              <a:rPr lang="en-US" dirty="0">
                <a:cs typeface="Calibri"/>
              </a:rPr>
              <a:t>0000 0000 0000 0001 1101 0011 0101 1011</a:t>
            </a:r>
          </a:p>
          <a:p>
            <a:r>
              <a:rPr lang="en-US" dirty="0">
                <a:cs typeface="Calibri"/>
              </a:rPr>
              <a:t>1d35b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82414F2-37BA-EA43-82E0-DCFEF56330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901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D352A-14B8-D14C-8B11-B697DC6D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1F76DF-A8CC-6343-8D06-8C0EE5AF31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Format </a:t>
            </a:r>
            <a:r>
              <a:rPr lang="en-US" dirty="0" err="1"/>
              <a:t>ints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%d for decimal</a:t>
            </a:r>
          </a:p>
          <a:p>
            <a:pPr lvl="1"/>
            <a:r>
              <a:rPr lang="en-US" dirty="0"/>
              <a:t>%b for binary</a:t>
            </a:r>
          </a:p>
          <a:p>
            <a:pPr lvl="1"/>
            <a:r>
              <a:rPr lang="en-US" dirty="0"/>
              <a:t>%x for hex</a:t>
            </a:r>
          </a:p>
          <a:p>
            <a:r>
              <a:rPr lang="en-US" dirty="0"/>
              <a:t>Assign </a:t>
            </a:r>
            <a:r>
              <a:rPr lang="en-US" dirty="0" err="1"/>
              <a:t>ints</a:t>
            </a:r>
            <a:endParaRPr lang="en-US" dirty="0"/>
          </a:p>
          <a:p>
            <a:pPr lvl="1"/>
            <a:r>
              <a:rPr lang="en-US" dirty="0"/>
              <a:t>0b for binary (ex: 0b11011 is 27)</a:t>
            </a:r>
          </a:p>
          <a:p>
            <a:pPr lvl="1"/>
            <a:r>
              <a:rPr lang="en-US" dirty="0"/>
              <a:t>0x for hex (ex: 0x83fa9 is 540585)</a:t>
            </a:r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C635BF-7C52-7C40-970F-D3EC8F6E6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F0E3B8-FFC5-D142-AAD4-A210B3DB8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333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ABFE-1080-A940-8EB7-7032F422B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Bitwise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619875-FDBD-0942-9600-63D8B86DBC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know logical operators…&amp;&amp;,||,!</a:t>
            </a:r>
          </a:p>
          <a:p>
            <a:r>
              <a:rPr lang="en-US" dirty="0"/>
              <a:t>We will now learn &amp;,|,~,^,&lt;&lt;,&gt;&gt;</a:t>
            </a:r>
          </a:p>
          <a:p>
            <a:r>
              <a:rPr lang="en-US" dirty="0"/>
              <a:t>These operate at the bit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90506D-E376-BB4D-A302-3059D37E9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© 2016 Pearson Education, Inc., Hoboken, NJ.  All rights reserved.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D9E17-C638-1C41-AE84-364D36DFE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21175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ABFE-1080-A940-8EB7-7032F422B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&amp;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D9E17-C638-1C41-AE84-364D36DFE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793776E2-6D0B-C144-8866-76C1C8B7F3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119475"/>
              </p:ext>
            </p:extLst>
          </p:nvPr>
        </p:nvGraphicFramePr>
        <p:xfrm>
          <a:off x="1524000" y="1397000"/>
          <a:ext cx="6172200" cy="317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401832975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112037727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46316234"/>
                    </a:ext>
                  </a:extLst>
                </a:gridCol>
              </a:tblGrid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a &amp;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4298027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819025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0801452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206310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807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5666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AABFE-1080-A940-8EB7-7032F422B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|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7D9E17-C638-1C41-AE84-364D36DFE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A8DA42-601D-40A8-83CA-2F2CBDE5F9F0}" type="slidenum">
              <a:rPr lang="en-US" smtClean="0"/>
              <a:t>9</a:t>
            </a:fld>
            <a:endParaRPr lang="en-US"/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793776E2-6D0B-C144-8866-76C1C8B7F3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1097422"/>
              </p:ext>
            </p:extLst>
          </p:nvPr>
        </p:nvGraphicFramePr>
        <p:xfrm>
          <a:off x="1524000" y="1397000"/>
          <a:ext cx="6172200" cy="3175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1401832975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112037727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46316234"/>
                    </a:ext>
                  </a:extLst>
                </a:gridCol>
              </a:tblGrid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a | 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4298027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6819025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0801452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206310"/>
                  </a:ext>
                </a:extLst>
              </a:tr>
              <a:tr h="635000"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2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2807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90405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8081</TotalTime>
  <Words>469</Words>
  <Application>Microsoft Macintosh PowerPoint</Application>
  <PresentationFormat>On-screen Show (4:3)</PresentationFormat>
  <Paragraphs>146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PowerPoint Presentation</vt:lpstr>
      <vt:lpstr>Binary</vt:lpstr>
      <vt:lpstr>Binary</vt:lpstr>
      <vt:lpstr>Binary</vt:lpstr>
      <vt:lpstr>Hexadecimal (base 16)</vt:lpstr>
      <vt:lpstr>In C</vt:lpstr>
      <vt:lpstr>Bitwise Operators</vt:lpstr>
      <vt:lpstr>&amp;</vt:lpstr>
      <vt:lpstr>|</vt:lpstr>
      <vt:lpstr>^</vt:lpstr>
      <vt:lpstr>^</vt:lpstr>
      <vt:lpstr>Operators on multiple bits</vt:lpstr>
      <vt:lpstr>PowerPoint Presentation</vt:lpstr>
      <vt:lpstr>Bitmasks</vt:lpstr>
      <vt:lpstr>Example: CSCI courses</vt:lpstr>
      <vt:lpstr>Example: CSCI courses</vt:lpstr>
      <vt:lpstr>&lt;&lt; and &gt;&gt;</vt:lpstr>
      <vt:lpstr>PowerPoint Presentation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Kathy</dc:creator>
  <cp:lastModifiedBy>Williams, Lucia</cp:lastModifiedBy>
  <cp:revision>67</cp:revision>
  <dcterms:created xsi:type="dcterms:W3CDTF">2015-09-28T20:03:08Z</dcterms:created>
  <dcterms:modified xsi:type="dcterms:W3CDTF">2023-12-06T14:11:39Z</dcterms:modified>
</cp:coreProperties>
</file>

<file path=docProps/thumbnail.jpeg>
</file>